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7" r:id="rId4"/>
    <p:sldId id="284" r:id="rId5"/>
    <p:sldId id="285" r:id="rId6"/>
    <p:sldId id="290" r:id="rId7"/>
    <p:sldId id="289" r:id="rId8"/>
    <p:sldId id="291" r:id="rId9"/>
    <p:sldId id="259" r:id="rId10"/>
    <p:sldId id="292" r:id="rId11"/>
    <p:sldId id="258" r:id="rId12"/>
    <p:sldId id="293" r:id="rId13"/>
    <p:sldId id="294" r:id="rId14"/>
    <p:sldId id="260" r:id="rId15"/>
    <p:sldId id="296" r:id="rId16"/>
    <p:sldId id="297" r:id="rId17"/>
    <p:sldId id="298" r:id="rId18"/>
    <p:sldId id="299" r:id="rId19"/>
    <p:sldId id="300" r:id="rId20"/>
    <p:sldId id="301" r:id="rId21"/>
    <p:sldId id="302" r:id="rId22"/>
    <p:sldId id="281" r:id="rId23"/>
    <p:sldId id="283" r:id="rId24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2C7F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39" d="100"/>
          <a:sy n="139" d="100"/>
        </p:scale>
        <p:origin x="804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06.09.2024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06.09.2024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06.09.2024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06.09.2024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06.09.2024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06.09.2024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06.09.2024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06.09.2024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06.09.2024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06.09.2024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06.09.2024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06.09.2024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Академия управления\К 85-ЛЕТИЮ ВОССОЕДИНЕНИЯ ЗАПАДНОЙ БЕЛАРУСИ И БССР\Презентация\для вставки\bb43ca035cab4a2ad5e306f6f6c5dcb9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6513" y="-1"/>
            <a:ext cx="3888433" cy="516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275856" y="771550"/>
            <a:ext cx="5461388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/>
          <p:cNvSpPr txBox="1"/>
          <p:nvPr/>
        </p:nvSpPr>
        <p:spPr>
          <a:xfrm>
            <a:off x="4197017" y="1029877"/>
            <a:ext cx="4695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 ВМЕСТЕ НАВСЕГДА: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216607" y="1501537"/>
            <a:ext cx="44121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85-ЛЕТИЮ ВОССОЕДИНЕНИЯ ЗАПАДНОЙ БЕЛАРУСИ И БССР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3617894" y="1039872"/>
            <a:ext cx="180020" cy="1292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175956" y="2715766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>
                <a:solidFill>
                  <a:srgbClr val="002060"/>
                </a:solidFill>
              </a:rPr>
              <a:t>Единый день </a:t>
            </a:r>
            <a:br>
              <a:rPr lang="ru-RU" sz="2300" b="1" dirty="0">
                <a:solidFill>
                  <a:srgbClr val="002060"/>
                </a:solidFill>
              </a:rPr>
            </a:br>
            <a:r>
              <a:rPr lang="ru-RU" sz="2300" b="1" dirty="0">
                <a:solidFill>
                  <a:srgbClr val="002060"/>
                </a:solidFill>
              </a:rPr>
              <a:t>информирования населения </a:t>
            </a:r>
            <a:br>
              <a:rPr lang="ru-RU" sz="2300" b="1" dirty="0">
                <a:solidFill>
                  <a:schemeClr val="tx2">
                    <a:lumMod val="75000"/>
                  </a:schemeClr>
                </a:solidFill>
              </a:rPr>
            </a:br>
            <a:endParaRPr lang="ru-RU" sz="2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27934" y="4484362"/>
            <a:ext cx="17751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сентябрь 2024 г.</a:t>
            </a:r>
          </a:p>
        </p:txBody>
      </p:sp>
    </p:spTree>
    <p:extLst>
      <p:ext uri="{BB962C8B-B14F-4D97-AF65-F5344CB8AC3E}">
        <p14:creationId xmlns:p14="http://schemas.microsoft.com/office/powerpoint/2010/main" val="26598309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17684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2843808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64083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361183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820472" y="4189301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1786920"/>
            <a:ext cx="25922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Белорусская культура прекратила свое развитие </a:t>
            </a:r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800810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Академия управления\К 85-ЛЕТИЮ ВОССОЕДИНЕНИЯ ЗАПАДНОЙ БЕЛАРУСИ И БССР\Презентация\слайд 1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896" y="437245"/>
            <a:ext cx="4709120" cy="1292662"/>
          </a:xfrm>
          <a:prstGeom prst="rect">
            <a:avLst/>
          </a:prstGeom>
          <a:solidFill>
            <a:srgbClr val="182C7F">
              <a:alpha val="75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42791" y="-20538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755576" y="606522"/>
            <a:ext cx="339323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Концлагерь </a:t>
            </a:r>
            <a:b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Березе-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Картузской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573808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Академия управления\К 85-ЛЕТИЮ ВОССОЕДИНЕНИЯ ЗАПАДНОЙ БЕЛАРУСИ И БССР\2\ГАИ\19. Подписание Договора о ненападении между СССР и Германией (пакт Молотова-Риббентропа)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26" r="8558"/>
          <a:stretch/>
        </p:blipFill>
        <p:spPr bwMode="auto">
          <a:xfrm>
            <a:off x="-4659" y="-22257"/>
            <a:ext cx="3691467" cy="5168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347864" y="771550"/>
            <a:ext cx="5173356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923928" y="843558"/>
            <a:ext cx="467587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Судьба польского государства была предопределена за четыре месяца </a:t>
            </a:r>
            <a:br>
              <a:rPr lang="ru-RU" sz="2000" b="1" dirty="0">
                <a:solidFill>
                  <a:schemeClr val="bg1"/>
                </a:solidFill>
              </a:rPr>
            </a:br>
            <a:r>
              <a:rPr lang="ru-RU" sz="2000" b="1" dirty="0">
                <a:solidFill>
                  <a:schemeClr val="bg1"/>
                </a:solidFill>
              </a:rPr>
              <a:t>до подписания 23 августа 1939 г. германо-советского договора </a:t>
            </a:r>
            <a:br>
              <a:rPr lang="ru-RU" sz="2000" b="1" dirty="0">
                <a:solidFill>
                  <a:schemeClr val="bg1"/>
                </a:solidFill>
              </a:rPr>
            </a:br>
            <a:r>
              <a:rPr lang="ru-RU" sz="2000" b="1" dirty="0">
                <a:solidFill>
                  <a:schemeClr val="bg1"/>
                </a:solidFill>
              </a:rPr>
              <a:t>о ненападении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0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8676456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949220" y="2859782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/>
              <a:t>К пакту Молотова–Риббентропа </a:t>
            </a:r>
            <a:br>
              <a:rPr lang="ru-RU" i="1" dirty="0"/>
            </a:br>
            <a:r>
              <a:rPr lang="be-BY" i="1" dirty="0"/>
              <a:t>не прилагалась военная конвенция. </a:t>
            </a:r>
            <a:br>
              <a:rPr lang="be-BY" i="1" dirty="0"/>
            </a:br>
            <a:r>
              <a:rPr lang="be-BY" i="1" dirty="0"/>
              <a:t>Д</a:t>
            </a:r>
            <a:r>
              <a:rPr lang="ru-RU" i="1" dirty="0" err="1"/>
              <a:t>остигнутые</a:t>
            </a:r>
            <a:r>
              <a:rPr lang="ru-RU" i="1" dirty="0"/>
              <a:t> договоренности между Германией и Советским Союзом </a:t>
            </a:r>
            <a:br>
              <a:rPr lang="ru-RU" i="1" dirty="0"/>
            </a:br>
            <a:r>
              <a:rPr lang="ru-RU" i="1" dirty="0"/>
              <a:t>не делали их союзниками ни формально, </a:t>
            </a:r>
            <a:br>
              <a:rPr lang="ru-RU" i="1" dirty="0"/>
            </a:br>
            <a:r>
              <a:rPr lang="ru-RU" i="1" dirty="0"/>
              <a:t>ни фактически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3564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4539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411510"/>
            <a:ext cx="3923928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76065" y="496002"/>
            <a:ext cx="30598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условиях разгрома польского государства Красная Армия ввела войска на территорию Западной Беларуси 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585000" y="0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76064" y="3003798"/>
            <a:ext cx="3059832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i="1" dirty="0"/>
              <a:t>СССР войны Польше </a:t>
            </a:r>
            <a:br>
              <a:rPr lang="ru-RU" sz="1700" b="1" i="1" dirty="0"/>
            </a:br>
            <a:r>
              <a:rPr lang="ru-RU" sz="1700" b="1" i="1" dirty="0"/>
              <a:t>не объявлял. </a:t>
            </a:r>
            <a:br>
              <a:rPr lang="ru-RU" sz="1700" b="1" i="1" dirty="0"/>
            </a:br>
            <a:r>
              <a:rPr lang="ru-RU" sz="1700" b="1" i="1" dirty="0"/>
              <a:t>Польское правительство признало, что состояния </a:t>
            </a:r>
            <a:br>
              <a:rPr lang="ru-RU" sz="1700" b="1" i="1" dirty="0"/>
            </a:br>
            <a:r>
              <a:rPr lang="ru-RU" sz="1700" b="1" i="1" dirty="0"/>
              <a:t>войны с Советским Союзом нет </a:t>
            </a:r>
          </a:p>
        </p:txBody>
      </p:sp>
    </p:spTree>
    <p:extLst>
      <p:ext uri="{BB962C8B-B14F-4D97-AF65-F5344CB8AC3E}">
        <p14:creationId xmlns:p14="http://schemas.microsoft.com/office/powerpoint/2010/main" val="33730886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848" y="8173"/>
            <a:ext cx="9129470" cy="513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42791" y="8172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 rot="5400000">
            <a:off x="8869859" y="4751993"/>
            <a:ext cx="296762" cy="2515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rot="5400000" flipH="1">
            <a:off x="8648389" y="-264124"/>
            <a:ext cx="91630" cy="89959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63097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Академия управления\К 85-ЛЕТИЮ ВОССОЕДИНЕНИЯ ЗАПАДНОЙ БЕЛАРУСИ И БССР\Презентация\слайд 1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563888" y="771550"/>
            <a:ext cx="1800200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5477931" y="3013422"/>
            <a:ext cx="31985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/>
              <a:t>Верховный Совет БССР принял Закон о включении Западной Беларуси </a:t>
            </a:r>
            <a:br>
              <a:rPr lang="ru-RU" sz="2000" b="1" i="1" dirty="0"/>
            </a:br>
            <a:r>
              <a:rPr lang="ru-RU" sz="2000" b="1" i="1" dirty="0"/>
              <a:t>в состав республики</a:t>
            </a:r>
            <a:endParaRPr lang="ru-RU" sz="2000" b="1" dirty="0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0"/>
            <a:ext cx="435169" cy="55552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8676456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508103" y="776774"/>
            <a:ext cx="327636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/>
              <a:t>Верховный Совет СССР удовлетворил просьбы</a:t>
            </a:r>
            <a:br>
              <a:rPr lang="ru-RU" sz="2000" b="1" i="1" dirty="0"/>
            </a:br>
            <a:r>
              <a:rPr lang="ru-RU" sz="2000" b="1" i="1" dirty="0"/>
              <a:t>о принятии Западной Беларуси и Западной Украины в состав Советского Союза </a:t>
            </a:r>
            <a:endParaRPr lang="ru-RU" sz="20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575257" y="1249184"/>
            <a:ext cx="17774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ноября 1939 г.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563888" y="2715766"/>
            <a:ext cx="1800200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575257" y="3193400"/>
            <a:ext cx="17774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 ноября 1939 г.</a:t>
            </a:r>
          </a:p>
        </p:txBody>
      </p:sp>
    </p:spTree>
    <p:extLst>
      <p:ext uri="{BB962C8B-B14F-4D97-AF65-F5344CB8AC3E}">
        <p14:creationId xmlns:p14="http://schemas.microsoft.com/office/powerpoint/2010/main" val="2567014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42791" y="-20538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987574"/>
            <a:ext cx="4572000" cy="338437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67544" y="1203598"/>
            <a:ext cx="392392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концу 1940 года в Западной  Беларуси объем валовой промышленной продукции по сравнению с 1938 годом увеличился более чем в два раза. 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Более 1 млн га земли было роздано малоземельным и безземельным крестьянам</a:t>
            </a:r>
          </a:p>
        </p:txBody>
      </p:sp>
      <p:pic>
        <p:nvPicPr>
          <p:cNvPr id="9218" name="Picture 2" descr="D:\Академия управления\К 85-ЛЕТИЮ ВОССОЕДИНЕНИЯ ЗАПАДНОЙ БЕЛАРУСИ И БССР\Презентация\слайд 17_2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82533" y="-27186"/>
            <a:ext cx="4980232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22305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Академия управления\К 85-ЛЕТИЮ ВОССОЕДИНЕНИЯ ЗАПАДНОЙ БЕЛАРУСИ И БССР\2\ГАИ\2. 5-я виленская бригада Армии Крайовой . 1944 год . Архивное фото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2217737"/>
            <a:ext cx="3544091" cy="292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D:\Академия управления\К 85-ЛЕТИЮ ВОССОЕДИНЕНИЯ ЗАПАДНОЙ БЕЛАРУСИ И БССР\2\ГАИ\1. Польский отряд АК в Налибокской пуще, весна 1945 года.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0539"/>
            <a:ext cx="3544091" cy="2592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025504" y="1275606"/>
            <a:ext cx="5650952" cy="25565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3635896" y="1636223"/>
            <a:ext cx="485099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Беларусь помнит </a:t>
            </a:r>
            <a:b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 актах терроризма </a:t>
            </a:r>
            <a:b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против белорусов, совершенных командирами и бойцами Армии </a:t>
            </a:r>
            <a:r>
              <a:rPr lang="ru-RU" sz="2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Крайовой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пост-</a:t>
            </a:r>
            <a:r>
              <a:rPr lang="ru-RU" sz="2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аковского</a:t>
            </a: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подполья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3277532" y="1758224"/>
            <a:ext cx="180020" cy="15411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323528" y="0"/>
            <a:ext cx="435169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8820472" y="41919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78480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Академия управления\К 85-ЛЕТИЮ ВОССОЕДИНЕНИЯ ЗАПАДНОЙ БЕЛАРУСИ И БССР\Презентация\слайд 19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679" y="0"/>
            <a:ext cx="9148679" cy="514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4211960" y="3651870"/>
            <a:ext cx="4680520" cy="126333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4427984" y="3811421"/>
            <a:ext cx="41421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1945 году возрождение польской государственности обеспечил именно СССР</a:t>
            </a:r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539552" y="-7714"/>
            <a:ext cx="435169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84664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4678" y="0"/>
            <a:ext cx="9148677" cy="5146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5093263" y="2787774"/>
            <a:ext cx="3600400" cy="20162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5254400" y="2787774"/>
            <a:ext cx="34940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sz="2000" b="1" dirty="0">
                <a:solidFill>
                  <a:schemeClr val="bg1"/>
                </a:solidFill>
              </a:rPr>
              <a:t>Под командованием палача Ромуальда </a:t>
            </a:r>
            <a:r>
              <a:rPr lang="be-BY" sz="2000" b="1">
                <a:solidFill>
                  <a:schemeClr val="bg1"/>
                </a:solidFill>
              </a:rPr>
              <a:t>Райса </a:t>
            </a:r>
            <a:br>
              <a:rPr lang="en-US" sz="2000" b="1">
                <a:solidFill>
                  <a:schemeClr val="bg1"/>
                </a:solidFill>
              </a:rPr>
            </a:br>
            <a:r>
              <a:rPr lang="be-BY" sz="2000" b="1">
                <a:solidFill>
                  <a:schemeClr val="bg1"/>
                </a:solidFill>
              </a:rPr>
              <a:t>“</a:t>
            </a:r>
            <a:r>
              <a:rPr lang="be-BY" sz="2000" b="1" dirty="0">
                <a:solidFill>
                  <a:schemeClr val="bg1"/>
                </a:solidFill>
              </a:rPr>
              <a:t>Бурого”  бандиты сожгли </a:t>
            </a:r>
            <a:br>
              <a:rPr lang="en-US" sz="2000" b="1" dirty="0">
                <a:solidFill>
                  <a:schemeClr val="bg1"/>
                </a:solidFill>
              </a:rPr>
            </a:br>
            <a:r>
              <a:rPr lang="be-BY" sz="2000" b="1" dirty="0">
                <a:solidFill>
                  <a:schemeClr val="bg1"/>
                </a:solidFill>
              </a:rPr>
              <a:t>5 белорусских деревень </a:t>
            </a:r>
            <a:br>
              <a:rPr lang="en-US" sz="2000" b="1" dirty="0">
                <a:solidFill>
                  <a:schemeClr val="bg1"/>
                </a:solidFill>
              </a:rPr>
            </a:br>
            <a:r>
              <a:rPr lang="be-BY" sz="2000" b="1" dirty="0">
                <a:solidFill>
                  <a:schemeClr val="bg1"/>
                </a:solidFill>
              </a:rPr>
              <a:t>в Подляшье. Были зверски убиты около 80 человек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8439308" y="-7714"/>
            <a:ext cx="435169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8820472" y="41919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01049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олик1_5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160" r="1111"/>
          <a:stretch>
            <a:fillRect/>
          </a:stretch>
        </p:blipFill>
        <p:spPr>
          <a:xfrm>
            <a:off x="0" y="-2536"/>
            <a:ext cx="9144000" cy="514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889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3999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1845922" y="1916344"/>
            <a:ext cx="5472608" cy="175572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2156728" y="2055541"/>
            <a:ext cx="48509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Территориальная целостность независимой Республики Беларусь, национальное единство нашего народа опирается на судьбоносные исторические решения, принятые </a:t>
            </a:r>
            <a:b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85 лет назад 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8856477" y="41919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0247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оли2_1_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389" r="1389"/>
          <a:stretch/>
        </p:blipFill>
        <p:spPr>
          <a:xfrm>
            <a:off x="0" y="-14696"/>
            <a:ext cx="9144000" cy="5172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73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D:\Академия управления\К 85-ЛЕТИЮ ВОССОЕДИНЕНИЯ ЗАПАДНОЙ БЕЛАРУСИ И БССР\2\ГАИ\9973_2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345" t="5907" r="7525" b="26963"/>
          <a:stretch/>
        </p:blipFill>
        <p:spPr bwMode="auto">
          <a:xfrm>
            <a:off x="0" y="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42999" y="401915"/>
            <a:ext cx="4896543" cy="4298444"/>
          </a:xfrm>
          <a:prstGeom prst="rect">
            <a:avLst/>
          </a:prstGeom>
          <a:solidFill>
            <a:srgbClr val="182C7F">
              <a:alpha val="8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971601" y="589791"/>
            <a:ext cx="439248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Само время, время глобального передела мира, вернуло дату 17 сентября в наш календарь государственных праздников. </a:t>
            </a:r>
            <a:b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Чем больше мы видим, как рушатся современные государства, как народы теряют родину, дом, традиции, – тем пристальней всматриваемся в историю родной земли… По сути нет новых вызовов. Есть забытые старые уроки и угрозы. </a:t>
            </a:r>
            <a:b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есть защита – многовековой опыт, который научил нас быть вместе </a:t>
            </a:r>
            <a:b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  в  счастливые,   и   в   трудные   времена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42791" y="4227934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18242" y="-236562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5292080" y="1601381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5400000">
            <a:off x="8346559" y="-99314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827584" y="3651870"/>
            <a:ext cx="451246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i="1" dirty="0">
                <a:solidFill>
                  <a:schemeClr val="bg1"/>
                </a:solidFill>
              </a:rPr>
              <a:t>Президент Республики Беларусь </a:t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 err="1">
                <a:solidFill>
                  <a:schemeClr val="bg1"/>
                </a:solidFill>
              </a:rPr>
              <a:t>А.Г.Лукашенко</a:t>
            </a:r>
            <a:r>
              <a:rPr lang="ru-RU" sz="1400" i="1" dirty="0">
                <a:solidFill>
                  <a:schemeClr val="bg1"/>
                </a:solidFill>
              </a:rPr>
              <a:t> </a:t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>
                <a:solidFill>
                  <a:schemeClr val="bg1"/>
                </a:solidFill>
              </a:rPr>
              <a:t>на патриотическом форуме «Мы – </a:t>
            </a:r>
            <a:r>
              <a:rPr lang="ru-RU" sz="1400" i="1" dirty="0" err="1">
                <a:solidFill>
                  <a:schemeClr val="bg1"/>
                </a:solidFill>
              </a:rPr>
              <a:t>беларусы</a:t>
            </a:r>
            <a:r>
              <a:rPr lang="ru-RU" sz="1400" i="1" dirty="0">
                <a:solidFill>
                  <a:schemeClr val="bg1"/>
                </a:solidFill>
              </a:rPr>
              <a:t>!» </a:t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>
                <a:solidFill>
                  <a:schemeClr val="bg1"/>
                </a:solidFill>
              </a:rPr>
              <a:t>17 сентября 2023 г. </a:t>
            </a:r>
            <a:endParaRPr lang="ru-RU" sz="1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992538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362670" y="284237"/>
            <a:ext cx="2676525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2926271"/>
            <a:ext cx="7981668" cy="1764195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259632" y="2992760"/>
            <a:ext cx="691276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Материалы </a:t>
            </a:r>
            <a:b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газеты «СБ. Беларусь сегодня», </a:t>
            </a:r>
            <a:b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рекомендуемые для использования </a:t>
            </a:r>
            <a:b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 проведении ЕДИ</a:t>
            </a:r>
            <a:endParaRPr lang="ru-RU" sz="2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4" name="Прямоугольник 13"/>
          <p:cNvSpPr/>
          <p:nvPr/>
        </p:nvSpPr>
        <p:spPr>
          <a:xfrm rot="5400000">
            <a:off x="367773" y="1915945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-36512" y="7937"/>
            <a:ext cx="339918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D:\Академия управления\фото1\лого академии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353" y="179467"/>
            <a:ext cx="2727398" cy="56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7419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7544" y="375506"/>
            <a:ext cx="2880320" cy="1692188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93304" y="548376"/>
            <a:ext cx="33843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НЕЗАВИСИМОСТИ </a:t>
            </a:r>
            <a:br>
              <a:rPr lang="ru-RU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ШТЫКАХ </a:t>
            </a:r>
            <a:br>
              <a:rPr lang="ru-RU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ОККУПАНТОВ </a:t>
            </a:r>
            <a:br>
              <a:rPr lang="ru-RU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БЫВАЕТ!</a:t>
            </a:r>
            <a:endParaRPr lang="ru-RU" sz="2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2581383"/>
            <a:ext cx="331236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Часть белорусских «активистов» пыталась найти себе покровителей среди воюющих держав либо заручиться их поддержкой. </a:t>
            </a:r>
          </a:p>
          <a:p>
            <a:r>
              <a:rPr lang="ru-RU" sz="2000" b="1" dirty="0"/>
              <a:t>Безрезультатно </a:t>
            </a: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176057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52671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930" y="0"/>
            <a:ext cx="9130138" cy="5135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85800" y="375506"/>
            <a:ext cx="5094312" cy="1970968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11560" y="548376"/>
            <a:ext cx="475252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Реальную возможность </a:t>
            </a:r>
            <a:b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государственности </a:t>
            </a:r>
            <a:b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белорусам предоставила </a:t>
            </a:r>
            <a:b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советская власть</a:t>
            </a:r>
            <a:endParaRPr lang="ru-RU" sz="2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2643758"/>
            <a:ext cx="3312368" cy="213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b="1" dirty="0"/>
              <a:t>После создания 1 января </a:t>
            </a:r>
            <a:br>
              <a:rPr lang="ru-RU" sz="1900" b="1" dirty="0"/>
            </a:br>
            <a:r>
              <a:rPr lang="ru-RU" sz="1900" b="1" dirty="0"/>
              <a:t>1919 г. Социалистической Советской Республики Беларуси народ получил реальную возможность самому вершить свою судьбу на родной земле</a:t>
            </a: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211404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4762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75" y="604"/>
            <a:ext cx="9142924" cy="514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85800" y="339502"/>
            <a:ext cx="4878288" cy="144016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84684" y="384215"/>
            <a:ext cx="48965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После заключения в 1921 году </a:t>
            </a:r>
            <a:b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Рижского мирного договора </a:t>
            </a:r>
            <a:b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белорусский народ познал </a:t>
            </a:r>
            <a:b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трагедию национального разъединения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876256" y="1347614"/>
            <a:ext cx="1873988" cy="72008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46293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948264" y="1430655"/>
            <a:ext cx="168134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500" b="1" i="1" dirty="0"/>
              <a:t>Речь </a:t>
            </a:r>
            <a:r>
              <a:rPr lang="ru-RU" sz="1500" b="1" i="1" dirty="0" err="1"/>
              <a:t>Посполитая</a:t>
            </a:r>
            <a:r>
              <a:rPr lang="ru-RU" sz="1500" b="1" i="1" dirty="0"/>
              <a:t> </a:t>
            </a:r>
            <a:br>
              <a:rPr lang="en-US" sz="1500" b="1" i="1" dirty="0"/>
            </a:br>
            <a:r>
              <a:rPr lang="en-US" sz="1500" b="1" i="1" dirty="0"/>
              <a:t>XVII </a:t>
            </a:r>
            <a:r>
              <a:rPr lang="ru-RU" sz="1500" b="1" i="1" dirty="0"/>
              <a:t>век</a:t>
            </a:r>
            <a:endParaRPr lang="ru-RU" sz="1500" b="1" dirty="0"/>
          </a:p>
        </p:txBody>
      </p:sp>
    </p:spTree>
    <p:extLst>
      <p:ext uri="{BB962C8B-B14F-4D97-AF65-F5344CB8AC3E}">
        <p14:creationId xmlns:p14="http://schemas.microsoft.com/office/powerpoint/2010/main" val="31222932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1493" y="0"/>
            <a:ext cx="9143999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85800" y="375507"/>
            <a:ext cx="4590256" cy="126013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11560" y="548376"/>
            <a:ext cx="43924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Рижский договор носил</a:t>
            </a:r>
            <a:b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антибелорусский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характер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85800" y="4083918"/>
            <a:ext cx="617443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В 1921 году Польша стала государством, в котором поляки составляли только </a:t>
            </a:r>
            <a:r>
              <a:rPr lang="ru-RU" sz="2400" b="1" dirty="0"/>
              <a:t>64%</a:t>
            </a:r>
            <a:r>
              <a:rPr lang="ru-RU" sz="2000" b="1" dirty="0"/>
              <a:t> населения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572000" y="2283718"/>
            <a:ext cx="15121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оказались </a:t>
            </a:r>
            <a:b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 Польше</a:t>
            </a:r>
          </a:p>
        </p:txBody>
      </p:sp>
    </p:spTree>
    <p:extLst>
      <p:ext uri="{BB962C8B-B14F-4D97-AF65-F5344CB8AC3E}">
        <p14:creationId xmlns:p14="http://schemas.microsoft.com/office/powerpoint/2010/main" val="19457447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-10269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43607" y="727690"/>
            <a:ext cx="4752527" cy="2906078"/>
          </a:xfrm>
          <a:prstGeom prst="rect">
            <a:avLst/>
          </a:prstGeom>
          <a:solidFill>
            <a:srgbClr val="182C7F">
              <a:alpha val="8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187622" y="915566"/>
            <a:ext cx="460851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Польша прекращает сотрудничество в деле защиты прав национальных меньшинств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42791" y="-20538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251519" y="6936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5174358" y="1079222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209748" y="2643758"/>
            <a:ext cx="388480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Министр иностранных дел Польши Юзеф Бек, </a:t>
            </a:r>
            <a:br>
              <a:rPr lang="ru-RU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1934 год</a:t>
            </a:r>
          </a:p>
        </p:txBody>
      </p:sp>
    </p:spTree>
    <p:extLst>
      <p:ext uri="{BB962C8B-B14F-4D97-AF65-F5344CB8AC3E}">
        <p14:creationId xmlns:p14="http://schemas.microsoft.com/office/powerpoint/2010/main" val="9893100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" y="0"/>
            <a:ext cx="9155491" cy="5149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85800" y="375507"/>
            <a:ext cx="8262664" cy="118813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11560" y="680378"/>
            <a:ext cx="8136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Политика польских властей в Западной Беларуси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430399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2843808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64083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361183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820472" y="4189301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09288" y="1203598"/>
            <a:ext cx="2304256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Западная Беларусь превратилась </a:t>
            </a:r>
            <a:br>
              <a: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аграрно-сырьевой регион польского государства</a:t>
            </a:r>
          </a:p>
        </p:txBody>
      </p:sp>
    </p:spTree>
    <p:extLst>
      <p:ext uri="{BB962C8B-B14F-4D97-AF65-F5344CB8AC3E}">
        <p14:creationId xmlns:p14="http://schemas.microsoft.com/office/powerpoint/2010/main" val="156853333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3535</TotalTime>
  <Words>534</Words>
  <Application>Microsoft Office PowerPoint</Application>
  <PresentationFormat>Экран (16:9)</PresentationFormat>
  <Paragraphs>42</Paragraphs>
  <Slides>23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6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User</cp:lastModifiedBy>
  <cp:revision>191</cp:revision>
  <dcterms:created xsi:type="dcterms:W3CDTF">2024-07-24T10:48:12Z</dcterms:created>
  <dcterms:modified xsi:type="dcterms:W3CDTF">2024-09-06T09:23:43Z</dcterms:modified>
</cp:coreProperties>
</file>